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D39C-A4E5-4CB2-84B9-FB70AD2473F7}" type="datetimeFigureOut">
              <a:rPr lang="tr-TR" smtClean="0"/>
              <a:t>28.11.2025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F04AB-60B9-4D96-AB1D-B4E9629996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F04AB-60B9-4D96-AB1D-B4E962999600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115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Otizmli Çocukların Dil Edinim Süreci - Anket Sonuçları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b="1" dirty="0" err="1">
                <a:solidFill>
                  <a:srgbClr val="FF0000"/>
                </a:solidFill>
              </a:rPr>
              <a:t>Hazırlayan</a:t>
            </a:r>
            <a:r>
              <a:rPr b="1" dirty="0">
                <a:solidFill>
                  <a:srgbClr val="FF0000"/>
                </a:solidFill>
              </a:rPr>
              <a:t>: </a:t>
            </a:r>
            <a:r>
              <a:rPr b="1" dirty="0" err="1">
                <a:solidFill>
                  <a:srgbClr val="FF0000"/>
                </a:solidFill>
              </a:rPr>
              <a:t>Proje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Ekibi</a:t>
            </a:r>
            <a:endParaRPr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Yaş Dağılımı</a:t>
            </a:r>
          </a:p>
        </p:txBody>
      </p:sp>
      <p:pic>
        <p:nvPicPr>
          <p:cNvPr id="3" name="Picture 2" descr="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229600" cy="462915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CF5945AD-90B5-7ECF-0BC0-99A6DE616E8E}"/>
              </a:ext>
            </a:extLst>
          </p:cNvPr>
          <p:cNvSpPr txBox="1"/>
          <p:nvPr/>
        </p:nvSpPr>
        <p:spPr>
          <a:xfrm>
            <a:off x="593124" y="6005039"/>
            <a:ext cx="822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2–4 yaş	55	20%          5–7 yaş	110	41%   </a:t>
            </a:r>
          </a:p>
          <a:p>
            <a:r>
              <a:rPr lang="tr-TR" dirty="0"/>
              <a:t>8–10 yaş	70	26%         11–15 yaş	35	13%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Tanı Yaşı Dağılımı</a:t>
            </a:r>
          </a:p>
        </p:txBody>
      </p:sp>
      <p:pic>
        <p:nvPicPr>
          <p:cNvPr id="3" name="Picture 2" descr="di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229600" cy="462915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4208155-D666-A40F-324A-4CCDA80F1E55}"/>
              </a:ext>
            </a:extLst>
          </p:cNvPr>
          <p:cNvSpPr txBox="1"/>
          <p:nvPr/>
        </p:nvSpPr>
        <p:spPr>
          <a:xfrm>
            <a:off x="296563" y="6000750"/>
            <a:ext cx="8476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0–2 yaş	65	24%               3–4 yaş	140	52%              5 yaş ve üzeri	65	24%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695"/>
            <a:ext cx="8229600" cy="1143000"/>
          </a:xfrm>
        </p:spPr>
        <p:txBody>
          <a:bodyPr/>
          <a:lstStyle/>
          <a:p>
            <a:r>
              <a:rPr dirty="0" err="1"/>
              <a:t>İletişim</a:t>
            </a:r>
            <a:r>
              <a:rPr dirty="0"/>
              <a:t> </a:t>
            </a:r>
            <a:r>
              <a:rPr dirty="0" err="1"/>
              <a:t>Düzeyi</a:t>
            </a:r>
            <a:endParaRPr dirty="0"/>
          </a:p>
        </p:txBody>
      </p:sp>
      <p:pic>
        <p:nvPicPr>
          <p:cNvPr id="3" name="Picture 2" descr="com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249" y="1184629"/>
            <a:ext cx="7043351" cy="3961885"/>
          </a:xfrm>
          <a:prstGeom prst="rect">
            <a:avLst/>
          </a:prstGeom>
        </p:spPr>
      </p:pic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30232EE4-CE00-6B2B-4E4C-5B18C165E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992502"/>
              </p:ext>
            </p:extLst>
          </p:nvPr>
        </p:nvGraphicFramePr>
        <p:xfrm>
          <a:off x="222421" y="5154387"/>
          <a:ext cx="8229600" cy="14630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60338575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60546655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7584535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Hiç konuşmuyor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762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Tek kelimeler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760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Kısa cümleler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319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Akıcı konuşuyor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5997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Kullanılan Destek Yöntemleri</a:t>
            </a:r>
          </a:p>
        </p:txBody>
      </p:sp>
      <p:pic>
        <p:nvPicPr>
          <p:cNvPr id="3" name="Picture 2" descr="suppor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40" y="1173890"/>
            <a:ext cx="7364627" cy="372710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CE5BDDEC-FED6-E6AB-ACB1-6D169589F271}"/>
              </a:ext>
            </a:extLst>
          </p:cNvPr>
          <p:cNvSpPr txBox="1"/>
          <p:nvPr/>
        </p:nvSpPr>
        <p:spPr>
          <a:xfrm>
            <a:off x="0" y="4646087"/>
            <a:ext cx="95888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Konuşma terapisi	190	70%     Ergoterapi	120	44%       Oyun terapisi	95	35%     </a:t>
            </a:r>
          </a:p>
          <a:p>
            <a:r>
              <a:rPr lang="tr-TR" dirty="0"/>
              <a:t>Görsel destekler	210	78%    Sosyal öyküler	140	52%    Teknolojik uygulamalar	130	48% </a:t>
            </a:r>
          </a:p>
          <a:p>
            <a:r>
              <a:rPr lang="tr-TR" dirty="0"/>
              <a:t>Bireysel müzik dersi 	60	22%    Özel eğitimde dil-konuşma	165	61%</a:t>
            </a:r>
          </a:p>
          <a:p>
            <a:r>
              <a:rPr lang="tr-TR" dirty="0"/>
              <a:t>Destek almıyoruz	25	9%       Duyu bütünleme	80	30%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 Çok Zorlanılan Alanlar</a:t>
            </a:r>
          </a:p>
        </p:txBody>
      </p:sp>
      <p:pic>
        <p:nvPicPr>
          <p:cNvPr id="3" name="Picture 2" descr="difficul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62" y="1480582"/>
            <a:ext cx="7021383" cy="3949528"/>
          </a:xfrm>
          <a:prstGeom prst="rect">
            <a:avLst/>
          </a:prstGeom>
        </p:spPr>
      </p:pic>
      <p:graphicFrame>
        <p:nvGraphicFramePr>
          <p:cNvPr id="10" name="Tablo 9">
            <a:extLst>
              <a:ext uri="{FF2B5EF4-FFF2-40B4-BE49-F238E27FC236}">
                <a16:creationId xmlns:a16="http://schemas.microsoft.com/office/drawing/2014/main" id="{E72AB3E7-E5FB-DA86-F684-500FA51572A0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3680301"/>
          <a:ext cx="8229600" cy="3657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03942577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0425973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9176734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orluk alanı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534086"/>
                  </a:ext>
                </a:extLst>
              </a:tr>
            </a:tbl>
          </a:graphicData>
        </a:graphic>
      </p:graphicFrame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2067F3F6-B930-DE59-AD12-F2C0542F6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31972"/>
              </p:ext>
            </p:extLst>
          </p:nvPr>
        </p:nvGraphicFramePr>
        <p:xfrm>
          <a:off x="-67962" y="5005438"/>
          <a:ext cx="2483709" cy="914400"/>
        </p:xfrm>
        <a:graphic>
          <a:graphicData uri="http://schemas.openxmlformats.org/drawingml/2006/table">
            <a:tbl>
              <a:tblPr/>
              <a:tblGrid>
                <a:gridCol w="827903">
                  <a:extLst>
                    <a:ext uri="{9D8B030D-6E8A-4147-A177-3AD203B41FA5}">
                      <a16:colId xmlns:a16="http://schemas.microsoft.com/office/drawing/2014/main" val="585392140"/>
                    </a:ext>
                  </a:extLst>
                </a:gridCol>
                <a:gridCol w="827903">
                  <a:extLst>
                    <a:ext uri="{9D8B030D-6E8A-4147-A177-3AD203B41FA5}">
                      <a16:colId xmlns:a16="http://schemas.microsoft.com/office/drawing/2014/main" val="303045470"/>
                    </a:ext>
                  </a:extLst>
                </a:gridCol>
                <a:gridCol w="827903">
                  <a:extLst>
                    <a:ext uri="{9D8B030D-6E8A-4147-A177-3AD203B41FA5}">
                      <a16:colId xmlns:a16="http://schemas.microsoft.com/office/drawing/2014/main" val="17650651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Kelime öğrenme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74%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60453"/>
                  </a:ext>
                </a:extLst>
              </a:tr>
            </a:tbl>
          </a:graphicData>
        </a:graphic>
      </p:graphicFrame>
      <p:graphicFrame>
        <p:nvGraphicFramePr>
          <p:cNvPr id="12" name="Tablo 11">
            <a:extLst>
              <a:ext uri="{FF2B5EF4-FFF2-40B4-BE49-F238E27FC236}">
                <a16:creationId xmlns:a16="http://schemas.microsoft.com/office/drawing/2014/main" id="{C0C43BB6-59F3-4DB4-936F-3341FB08B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329324"/>
              </p:ext>
            </p:extLst>
          </p:nvPr>
        </p:nvGraphicFramePr>
        <p:xfrm>
          <a:off x="2288319" y="5224062"/>
          <a:ext cx="3635973" cy="640080"/>
        </p:xfrm>
        <a:graphic>
          <a:graphicData uri="http://schemas.openxmlformats.org/drawingml/2006/table">
            <a:tbl>
              <a:tblPr/>
              <a:tblGrid>
                <a:gridCol w="1211991">
                  <a:extLst>
                    <a:ext uri="{9D8B030D-6E8A-4147-A177-3AD203B41FA5}">
                      <a16:colId xmlns:a16="http://schemas.microsoft.com/office/drawing/2014/main" val="3376423877"/>
                    </a:ext>
                  </a:extLst>
                </a:gridCol>
                <a:gridCol w="1211991">
                  <a:extLst>
                    <a:ext uri="{9D8B030D-6E8A-4147-A177-3AD203B41FA5}">
                      <a16:colId xmlns:a16="http://schemas.microsoft.com/office/drawing/2014/main" val="4282893964"/>
                    </a:ext>
                  </a:extLst>
                </a:gridCol>
                <a:gridCol w="1211991">
                  <a:extLst>
                    <a:ext uri="{9D8B030D-6E8A-4147-A177-3AD203B41FA5}">
                      <a16:colId xmlns:a16="http://schemas.microsoft.com/office/drawing/2014/main" val="5529078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Cümle kurma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69%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434526"/>
                  </a:ext>
                </a:extLst>
              </a:tr>
            </a:tbl>
          </a:graphicData>
        </a:graphic>
      </p:graphicFrame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829E716D-B9BB-0A42-FCEE-AA4E49FF3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955500"/>
              </p:ext>
            </p:extLst>
          </p:nvPr>
        </p:nvGraphicFramePr>
        <p:xfrm>
          <a:off x="5579075" y="5322544"/>
          <a:ext cx="4188939" cy="640080"/>
        </p:xfrm>
        <a:graphic>
          <a:graphicData uri="http://schemas.openxmlformats.org/drawingml/2006/table">
            <a:tbl>
              <a:tblPr/>
              <a:tblGrid>
                <a:gridCol w="1396313">
                  <a:extLst>
                    <a:ext uri="{9D8B030D-6E8A-4147-A177-3AD203B41FA5}">
                      <a16:colId xmlns:a16="http://schemas.microsoft.com/office/drawing/2014/main" val="388328054"/>
                    </a:ext>
                  </a:extLst>
                </a:gridCol>
                <a:gridCol w="1396313">
                  <a:extLst>
                    <a:ext uri="{9D8B030D-6E8A-4147-A177-3AD203B41FA5}">
                      <a16:colId xmlns:a16="http://schemas.microsoft.com/office/drawing/2014/main" val="3979377314"/>
                    </a:ext>
                  </a:extLst>
                </a:gridCol>
                <a:gridCol w="1396313">
                  <a:extLst>
                    <a:ext uri="{9D8B030D-6E8A-4147-A177-3AD203B41FA5}">
                      <a16:colId xmlns:a16="http://schemas.microsoft.com/office/drawing/2014/main" val="764666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Soruları anlama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59%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607346"/>
                  </a:ext>
                </a:extLst>
              </a:tr>
            </a:tbl>
          </a:graphicData>
        </a:graphic>
      </p:graphicFrame>
      <p:graphicFrame>
        <p:nvGraphicFramePr>
          <p:cNvPr id="14" name="Tablo 13">
            <a:extLst>
              <a:ext uri="{FF2B5EF4-FFF2-40B4-BE49-F238E27FC236}">
                <a16:creationId xmlns:a16="http://schemas.microsoft.com/office/drawing/2014/main" id="{F0CD0D93-4088-7297-8FBD-B6A816D59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999350"/>
              </p:ext>
            </p:extLst>
          </p:nvPr>
        </p:nvGraphicFramePr>
        <p:xfrm>
          <a:off x="-67962" y="5903207"/>
          <a:ext cx="2730843" cy="914400"/>
        </p:xfrm>
        <a:graphic>
          <a:graphicData uri="http://schemas.openxmlformats.org/drawingml/2006/table">
            <a:tbl>
              <a:tblPr/>
              <a:tblGrid>
                <a:gridCol w="910281">
                  <a:extLst>
                    <a:ext uri="{9D8B030D-6E8A-4147-A177-3AD203B41FA5}">
                      <a16:colId xmlns:a16="http://schemas.microsoft.com/office/drawing/2014/main" val="651503702"/>
                    </a:ext>
                  </a:extLst>
                </a:gridCol>
                <a:gridCol w="910281">
                  <a:extLst>
                    <a:ext uri="{9D8B030D-6E8A-4147-A177-3AD203B41FA5}">
                      <a16:colId xmlns:a16="http://schemas.microsoft.com/office/drawing/2014/main" val="67017108"/>
                    </a:ext>
                  </a:extLst>
                </a:gridCol>
                <a:gridCol w="910281">
                  <a:extLst>
                    <a:ext uri="{9D8B030D-6E8A-4147-A177-3AD203B41FA5}">
                      <a16:colId xmlns:a16="http://schemas.microsoft.com/office/drawing/2014/main" val="13013618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Kendini ifade etme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78%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561378"/>
                  </a:ext>
                </a:extLst>
              </a:tr>
            </a:tbl>
          </a:graphicData>
        </a:graphic>
      </p:graphicFrame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5C467D6B-36FB-F9F2-41AC-3036CC7E1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161763"/>
              </p:ext>
            </p:extLst>
          </p:nvPr>
        </p:nvGraphicFramePr>
        <p:xfrm>
          <a:off x="2344695" y="6063694"/>
          <a:ext cx="3558747" cy="914400"/>
        </p:xfrm>
        <a:graphic>
          <a:graphicData uri="http://schemas.openxmlformats.org/drawingml/2006/table">
            <a:tbl>
              <a:tblPr/>
              <a:tblGrid>
                <a:gridCol w="1186249">
                  <a:extLst>
                    <a:ext uri="{9D8B030D-6E8A-4147-A177-3AD203B41FA5}">
                      <a16:colId xmlns:a16="http://schemas.microsoft.com/office/drawing/2014/main" val="1481025640"/>
                    </a:ext>
                  </a:extLst>
                </a:gridCol>
                <a:gridCol w="1186249">
                  <a:extLst>
                    <a:ext uri="{9D8B030D-6E8A-4147-A177-3AD203B41FA5}">
                      <a16:colId xmlns:a16="http://schemas.microsoft.com/office/drawing/2014/main" val="3416605412"/>
                    </a:ext>
                  </a:extLst>
                </a:gridCol>
                <a:gridCol w="1186249">
                  <a:extLst>
                    <a:ext uri="{9D8B030D-6E8A-4147-A177-3AD203B41FA5}">
                      <a16:colId xmlns:a16="http://schemas.microsoft.com/office/drawing/2014/main" val="30642406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Soyut kavramları anlama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63%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025362"/>
                  </a:ext>
                </a:extLst>
              </a:tr>
            </a:tbl>
          </a:graphicData>
        </a:graphic>
      </p:graphicFrame>
      <p:graphicFrame>
        <p:nvGraphicFramePr>
          <p:cNvPr id="16" name="Tablo 15">
            <a:extLst>
              <a:ext uri="{FF2B5EF4-FFF2-40B4-BE49-F238E27FC236}">
                <a16:creationId xmlns:a16="http://schemas.microsoft.com/office/drawing/2014/main" id="{CD866D7A-3895-6B8F-3C3F-6415CF43B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450710"/>
              </p:ext>
            </p:extLst>
          </p:nvPr>
        </p:nvGraphicFramePr>
        <p:xfrm>
          <a:off x="5585255" y="6000750"/>
          <a:ext cx="4448433" cy="914400"/>
        </p:xfrm>
        <a:graphic>
          <a:graphicData uri="http://schemas.openxmlformats.org/drawingml/2006/table">
            <a:tbl>
              <a:tblPr/>
              <a:tblGrid>
                <a:gridCol w="1482811">
                  <a:extLst>
                    <a:ext uri="{9D8B030D-6E8A-4147-A177-3AD203B41FA5}">
                      <a16:colId xmlns:a16="http://schemas.microsoft.com/office/drawing/2014/main" val="2608230521"/>
                    </a:ext>
                  </a:extLst>
                </a:gridCol>
                <a:gridCol w="1482811">
                  <a:extLst>
                    <a:ext uri="{9D8B030D-6E8A-4147-A177-3AD203B41FA5}">
                      <a16:colId xmlns:a16="http://schemas.microsoft.com/office/drawing/2014/main" val="2060410694"/>
                    </a:ext>
                  </a:extLst>
                </a:gridCol>
                <a:gridCol w="1482811">
                  <a:extLst>
                    <a:ext uri="{9D8B030D-6E8A-4147-A177-3AD203B41FA5}">
                      <a16:colId xmlns:a16="http://schemas.microsoft.com/office/drawing/2014/main" val="10325800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Sosyal ipuçlarını anlama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56%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7862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4476"/>
          </a:xfrm>
        </p:spPr>
        <p:txBody>
          <a:bodyPr>
            <a:normAutofit fontScale="90000"/>
          </a:bodyPr>
          <a:lstStyle/>
          <a:p>
            <a:r>
              <a:rPr dirty="0" err="1"/>
              <a:t>İhtiyaç</a:t>
            </a:r>
            <a:r>
              <a:rPr dirty="0"/>
              <a:t> </a:t>
            </a:r>
            <a:r>
              <a:rPr dirty="0" err="1"/>
              <a:t>Duyulan</a:t>
            </a:r>
            <a:r>
              <a:rPr dirty="0"/>
              <a:t> Destek </a:t>
            </a:r>
            <a:r>
              <a:rPr dirty="0" err="1"/>
              <a:t>Türleri</a:t>
            </a:r>
            <a:endParaRPr dirty="0"/>
          </a:p>
        </p:txBody>
      </p:sp>
      <p:pic>
        <p:nvPicPr>
          <p:cNvPr id="3" name="Picture 2" descr="nee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05" y="939114"/>
            <a:ext cx="7488195" cy="4212110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EC27D60E-85E9-7272-2C60-01BB6AC82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920211"/>
              </p:ext>
            </p:extLst>
          </p:nvPr>
        </p:nvGraphicFramePr>
        <p:xfrm>
          <a:off x="78288" y="4663440"/>
          <a:ext cx="8987423" cy="2194560"/>
        </p:xfrm>
        <a:graphic>
          <a:graphicData uri="http://schemas.openxmlformats.org/drawingml/2006/table">
            <a:tbl>
              <a:tblPr/>
              <a:tblGrid>
                <a:gridCol w="2776093">
                  <a:extLst>
                    <a:ext uri="{9D8B030D-6E8A-4147-A177-3AD203B41FA5}">
                      <a16:colId xmlns:a16="http://schemas.microsoft.com/office/drawing/2014/main" val="2861131086"/>
                    </a:ext>
                  </a:extLst>
                </a:gridCol>
                <a:gridCol w="3105665">
                  <a:extLst>
                    <a:ext uri="{9D8B030D-6E8A-4147-A177-3AD203B41FA5}">
                      <a16:colId xmlns:a16="http://schemas.microsoft.com/office/drawing/2014/main" val="3339543730"/>
                    </a:ext>
                  </a:extLst>
                </a:gridCol>
                <a:gridCol w="3105665">
                  <a:extLst>
                    <a:ext uri="{9D8B030D-6E8A-4147-A177-3AD203B41FA5}">
                      <a16:colId xmlns:a16="http://schemas.microsoft.com/office/drawing/2014/main" val="949723136"/>
                    </a:ext>
                  </a:extLst>
                </a:gridCol>
              </a:tblGrid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Görsel materyaller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81%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800728"/>
                  </a:ext>
                </a:extLst>
              </a:tr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Sesli ipuçları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029346"/>
                  </a:ext>
                </a:extLst>
              </a:tr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Tekrarlama–model olma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67%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5925878"/>
                  </a:ext>
                </a:extLst>
              </a:tr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Basitleştirilmiş dil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194390"/>
                  </a:ext>
                </a:extLst>
              </a:tr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Sosyal etkileşim senaryoları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240069"/>
                  </a:ext>
                </a:extLst>
              </a:tr>
              <a:tr h="263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Ödüllendirme / teşvik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74%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26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054" y="-223194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Mobil </a:t>
            </a:r>
            <a:r>
              <a:rPr dirty="0" err="1"/>
              <a:t>Uygulamada</a:t>
            </a:r>
            <a:r>
              <a:rPr dirty="0"/>
              <a:t> </a:t>
            </a:r>
            <a:r>
              <a:rPr dirty="0" err="1"/>
              <a:t>İstenen</a:t>
            </a:r>
            <a:r>
              <a:rPr dirty="0"/>
              <a:t> </a:t>
            </a:r>
            <a:r>
              <a:rPr dirty="0" err="1"/>
              <a:t>Özellikler</a:t>
            </a:r>
            <a:endParaRPr dirty="0"/>
          </a:p>
        </p:txBody>
      </p:sp>
      <p:pic>
        <p:nvPicPr>
          <p:cNvPr id="3" name="Picture 2" descr="app_featu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67265"/>
            <a:ext cx="8118389" cy="4300151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18E68C0B-3A1D-17A1-889F-A622854E1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200597"/>
              </p:ext>
            </p:extLst>
          </p:nvPr>
        </p:nvGraphicFramePr>
        <p:xfrm>
          <a:off x="1149179" y="4359923"/>
          <a:ext cx="8229600" cy="24688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393568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4442199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3617837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Görsel destekli kelime öğretimi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81%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69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Sesli tekrar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28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Oyunlaştırma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67%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21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Cümle kurma alıştırmaları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563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Sosyal senaryolar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916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Ebeveyn takip paneli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63%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7652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2975"/>
            <a:ext cx="8229600" cy="1143000"/>
          </a:xfrm>
        </p:spPr>
        <p:txBody>
          <a:bodyPr/>
          <a:lstStyle/>
          <a:p>
            <a:r>
              <a:rPr dirty="0"/>
              <a:t>Web </a:t>
            </a:r>
            <a:r>
              <a:rPr dirty="0" err="1"/>
              <a:t>Sitesi</a:t>
            </a:r>
            <a:r>
              <a:rPr dirty="0"/>
              <a:t> </a:t>
            </a:r>
            <a:r>
              <a:rPr dirty="0" err="1"/>
              <a:t>İçerik</a:t>
            </a:r>
            <a:r>
              <a:rPr dirty="0"/>
              <a:t> </a:t>
            </a:r>
            <a:r>
              <a:rPr dirty="0" err="1"/>
              <a:t>Talepleri</a:t>
            </a:r>
            <a:endParaRPr dirty="0"/>
          </a:p>
        </p:txBody>
      </p:sp>
      <p:pic>
        <p:nvPicPr>
          <p:cNvPr id="3" name="Picture 2" descr="web_resour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24" y="852617"/>
            <a:ext cx="7957751" cy="3744098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D9C7302-48BA-204F-5D56-263230E37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951055"/>
              </p:ext>
            </p:extLst>
          </p:nvPr>
        </p:nvGraphicFramePr>
        <p:xfrm>
          <a:off x="457200" y="4262147"/>
          <a:ext cx="9057504" cy="2560320"/>
        </p:xfrm>
        <a:graphic>
          <a:graphicData uri="http://schemas.openxmlformats.org/drawingml/2006/table">
            <a:tbl>
              <a:tblPr/>
              <a:tblGrid>
                <a:gridCol w="3019168">
                  <a:extLst>
                    <a:ext uri="{9D8B030D-6E8A-4147-A177-3AD203B41FA5}">
                      <a16:colId xmlns:a16="http://schemas.microsoft.com/office/drawing/2014/main" val="3885892587"/>
                    </a:ext>
                  </a:extLst>
                </a:gridCol>
                <a:gridCol w="3019168">
                  <a:extLst>
                    <a:ext uri="{9D8B030D-6E8A-4147-A177-3AD203B41FA5}">
                      <a16:colId xmlns:a16="http://schemas.microsoft.com/office/drawing/2014/main" val="706137178"/>
                    </a:ext>
                  </a:extLst>
                </a:gridCol>
                <a:gridCol w="3019168">
                  <a:extLst>
                    <a:ext uri="{9D8B030D-6E8A-4147-A177-3AD203B41FA5}">
                      <a16:colId xmlns:a16="http://schemas.microsoft.com/office/drawing/2014/main" val="74460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Dil gelişim makaleleri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52%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5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Dil destek yöntemleri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21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Uygulama/materyal önerileri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358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Ebeveyn destek içerikleri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948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Uzman görüşleri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67%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147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SSS bölümü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440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“Hepsi” diyenler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33%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759237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dirty="0" err="1"/>
              <a:t>Teknoloji</a:t>
            </a:r>
            <a:r>
              <a:rPr dirty="0"/>
              <a:t> </a:t>
            </a:r>
            <a:r>
              <a:rPr dirty="0" err="1"/>
              <a:t>Kullanım</a:t>
            </a:r>
            <a:r>
              <a:rPr dirty="0"/>
              <a:t> </a:t>
            </a:r>
            <a:r>
              <a:rPr dirty="0" err="1"/>
              <a:t>Düzeyi</a:t>
            </a:r>
            <a:endParaRPr dirty="0"/>
          </a:p>
        </p:txBody>
      </p:sp>
      <p:pic>
        <p:nvPicPr>
          <p:cNvPr id="3" name="Picture 2" descr="tech_u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8" y="943998"/>
            <a:ext cx="7760043" cy="4365024"/>
          </a:xfrm>
          <a:prstGeom prst="rect">
            <a:avLst/>
          </a:prstGeom>
        </p:spPr>
      </p:pic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4EE7AC8C-3B1D-E47F-D55F-6DE4F5E10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32546"/>
              </p:ext>
            </p:extLst>
          </p:nvPr>
        </p:nvGraphicFramePr>
        <p:xfrm>
          <a:off x="0" y="5309022"/>
          <a:ext cx="8229600" cy="14630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410767433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63021987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685281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Hiç kullanmıyor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309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Sınırlı kullanıyor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33%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847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Orta düzeyde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41%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686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Yoğun kullanıyor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19%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2355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5391"/>
            <a:ext cx="8229600" cy="1143000"/>
          </a:xfrm>
        </p:spPr>
        <p:txBody>
          <a:bodyPr/>
          <a:lstStyle/>
          <a:p>
            <a:r>
              <a:rPr dirty="0" err="1"/>
              <a:t>Görsel</a:t>
            </a:r>
            <a:r>
              <a:rPr dirty="0"/>
              <a:t> </a:t>
            </a:r>
            <a:r>
              <a:rPr dirty="0" err="1"/>
              <a:t>Materyallerin</a:t>
            </a:r>
            <a:r>
              <a:rPr dirty="0"/>
              <a:t> </a:t>
            </a:r>
            <a:r>
              <a:rPr dirty="0" err="1"/>
              <a:t>Etkisi</a:t>
            </a:r>
            <a:endParaRPr dirty="0"/>
          </a:p>
        </p:txBody>
      </p:sp>
      <p:pic>
        <p:nvPicPr>
          <p:cNvPr id="3" name="Picture 2" descr="visual_eff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8801"/>
            <a:ext cx="8068962" cy="4538791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B23BF2B-414F-9335-017F-2309EBA82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910510"/>
              </p:ext>
            </p:extLst>
          </p:nvPr>
        </p:nvGraphicFramePr>
        <p:xfrm>
          <a:off x="914400" y="5029200"/>
          <a:ext cx="8229600" cy="18288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116616808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8392616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658216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Hiç etkili değil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933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Az etkili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342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Orta düzeyde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710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Çok etkili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44%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387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Tamamen etkili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30%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7828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58247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Oyunlaştırmanın</a:t>
            </a:r>
            <a:r>
              <a:rPr dirty="0"/>
              <a:t> </a:t>
            </a:r>
            <a:r>
              <a:rPr dirty="0" err="1"/>
              <a:t>Motivasyona</a:t>
            </a:r>
            <a:r>
              <a:rPr dirty="0"/>
              <a:t> </a:t>
            </a:r>
            <a:r>
              <a:rPr dirty="0" err="1"/>
              <a:t>Etkisi</a:t>
            </a:r>
            <a:endParaRPr dirty="0"/>
          </a:p>
        </p:txBody>
      </p:sp>
      <p:pic>
        <p:nvPicPr>
          <p:cNvPr id="3" name="Picture 2" descr="gamif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74370"/>
            <a:ext cx="8229600" cy="4629150"/>
          </a:xfrm>
          <a:prstGeom prst="rect">
            <a:avLst/>
          </a:prstGeom>
        </p:spPr>
      </p:pic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9BA1D08F-1449-AEBE-02F0-B1EF8F12B7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407953"/>
              </p:ext>
            </p:extLst>
          </p:nvPr>
        </p:nvGraphicFramePr>
        <p:xfrm>
          <a:off x="0" y="5029200"/>
          <a:ext cx="8798013" cy="1828800"/>
        </p:xfrm>
        <a:graphic>
          <a:graphicData uri="http://schemas.openxmlformats.org/drawingml/2006/table">
            <a:tbl>
              <a:tblPr/>
              <a:tblGrid>
                <a:gridCol w="2932671">
                  <a:extLst>
                    <a:ext uri="{9D8B030D-6E8A-4147-A177-3AD203B41FA5}">
                      <a16:colId xmlns:a16="http://schemas.microsoft.com/office/drawing/2014/main" val="3540604430"/>
                    </a:ext>
                  </a:extLst>
                </a:gridCol>
                <a:gridCol w="2932671">
                  <a:extLst>
                    <a:ext uri="{9D8B030D-6E8A-4147-A177-3AD203B41FA5}">
                      <a16:colId xmlns:a16="http://schemas.microsoft.com/office/drawing/2014/main" val="249224394"/>
                    </a:ext>
                  </a:extLst>
                </a:gridCol>
                <a:gridCol w="2932671">
                  <a:extLst>
                    <a:ext uri="{9D8B030D-6E8A-4147-A177-3AD203B41FA5}">
                      <a16:colId xmlns:a16="http://schemas.microsoft.com/office/drawing/2014/main" val="19196651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Hiç motive etmiyor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984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Az motive ediyor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164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Orta düzeyde motive ediyor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22%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354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Çok motive ediyor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110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41%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466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Tamamen motive ediyor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26%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4513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6138"/>
            <a:ext cx="8686800" cy="1143000"/>
          </a:xfrm>
        </p:spPr>
        <p:txBody>
          <a:bodyPr>
            <a:noAutofit/>
          </a:bodyPr>
          <a:lstStyle/>
          <a:p>
            <a:r>
              <a:rPr sz="2800" b="1" dirty="0"/>
              <a:t>(</a:t>
            </a:r>
            <a:r>
              <a:rPr lang="tr-TR" sz="2800" b="1" dirty="0"/>
              <a:t>Çocuğunuzun kelime dağarcığını geliştirmek için hangi konularda desteğe ihtiyacı olduğunu düşünüyorsunuz? (</a:t>
            </a:r>
            <a:r>
              <a:rPr lang="tr-TR" sz="2800" b="1" dirty="0" err="1"/>
              <a:t>Örn</a:t>
            </a:r>
            <a:r>
              <a:rPr lang="tr-TR" sz="2800" b="1" dirty="0"/>
              <a:t>: Günlük nesneler, duygular, eylemler, sosyal ifadeler vb.) Lütfen belirtiniz: </a:t>
            </a:r>
            <a:r>
              <a:rPr sz="280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50571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Günlük</a:t>
            </a:r>
            <a:r>
              <a:rPr dirty="0"/>
              <a:t> </a:t>
            </a:r>
            <a:r>
              <a:rPr dirty="0" err="1"/>
              <a:t>nesneler</a:t>
            </a:r>
            <a:r>
              <a:rPr dirty="0"/>
              <a:t> (</a:t>
            </a:r>
            <a:r>
              <a:rPr dirty="0" err="1"/>
              <a:t>yemek</a:t>
            </a:r>
            <a:r>
              <a:rPr dirty="0"/>
              <a:t>, </a:t>
            </a:r>
            <a:r>
              <a:rPr dirty="0" err="1"/>
              <a:t>oyuncak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Duygular</a:t>
            </a:r>
            <a:r>
              <a:rPr dirty="0"/>
              <a:t> (</a:t>
            </a:r>
            <a:r>
              <a:rPr dirty="0" err="1"/>
              <a:t>mutlu</a:t>
            </a:r>
            <a:r>
              <a:rPr dirty="0"/>
              <a:t>, </a:t>
            </a:r>
            <a:r>
              <a:rPr dirty="0" err="1"/>
              <a:t>üzgün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Eylemler</a:t>
            </a:r>
            <a:r>
              <a:rPr dirty="0"/>
              <a:t> (</a:t>
            </a:r>
            <a:r>
              <a:rPr dirty="0" err="1"/>
              <a:t>yemek</a:t>
            </a:r>
            <a:r>
              <a:rPr dirty="0"/>
              <a:t> </a:t>
            </a:r>
            <a:r>
              <a:rPr dirty="0" err="1"/>
              <a:t>yemek</a:t>
            </a:r>
            <a:r>
              <a:rPr dirty="0"/>
              <a:t>, </a:t>
            </a:r>
            <a:r>
              <a:rPr dirty="0" err="1"/>
              <a:t>koşmak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ifadeler</a:t>
            </a:r>
            <a:r>
              <a:rPr dirty="0"/>
              <a:t> (</a:t>
            </a:r>
            <a:r>
              <a:rPr dirty="0" err="1"/>
              <a:t>lütfen</a:t>
            </a:r>
            <a:r>
              <a:rPr dirty="0"/>
              <a:t>, </a:t>
            </a:r>
            <a:r>
              <a:rPr dirty="0" err="1"/>
              <a:t>teşekkürler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Renkler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şekiller</a:t>
            </a:r>
            <a:endParaRPr dirty="0"/>
          </a:p>
          <a:p>
            <a:r>
              <a:rPr dirty="0"/>
              <a:t>- </a:t>
            </a:r>
            <a:r>
              <a:rPr dirty="0" err="1"/>
              <a:t>Vücut</a:t>
            </a:r>
            <a:r>
              <a:rPr dirty="0"/>
              <a:t> </a:t>
            </a:r>
            <a:r>
              <a:rPr dirty="0" err="1"/>
              <a:t>bölümleri</a:t>
            </a:r>
            <a:endParaRPr dirty="0"/>
          </a:p>
          <a:p>
            <a:r>
              <a:rPr dirty="0"/>
              <a:t>- Aile </a:t>
            </a:r>
            <a:r>
              <a:rPr dirty="0" err="1"/>
              <a:t>bireylerinin</a:t>
            </a:r>
            <a:r>
              <a:rPr dirty="0"/>
              <a:t> </a:t>
            </a:r>
            <a:r>
              <a:rPr dirty="0" err="1"/>
              <a:t>isimleri</a:t>
            </a:r>
            <a:endParaRPr dirty="0"/>
          </a:p>
          <a:p>
            <a:r>
              <a:rPr dirty="0"/>
              <a:t>- Zaman </a:t>
            </a:r>
            <a:r>
              <a:rPr dirty="0" err="1"/>
              <a:t>ifadeleri</a:t>
            </a:r>
            <a:r>
              <a:rPr dirty="0"/>
              <a:t> (</a:t>
            </a:r>
            <a:r>
              <a:rPr dirty="0" err="1"/>
              <a:t>şimdi</a:t>
            </a:r>
            <a:r>
              <a:rPr dirty="0"/>
              <a:t>, </a:t>
            </a:r>
            <a:r>
              <a:rPr dirty="0" err="1"/>
              <a:t>sonra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Yiyecek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içecek</a:t>
            </a:r>
            <a:r>
              <a:rPr dirty="0"/>
              <a:t> </a:t>
            </a:r>
            <a:r>
              <a:rPr dirty="0" err="1"/>
              <a:t>isimleri</a:t>
            </a:r>
            <a:endParaRPr dirty="0"/>
          </a:p>
          <a:p>
            <a:r>
              <a:rPr dirty="0"/>
              <a:t>- Hava </a:t>
            </a:r>
            <a:r>
              <a:rPr dirty="0" err="1"/>
              <a:t>durumuyla</a:t>
            </a:r>
            <a:r>
              <a:rPr dirty="0"/>
              <a:t> </a:t>
            </a:r>
            <a:r>
              <a:rPr dirty="0" err="1"/>
              <a:t>ilgili</a:t>
            </a:r>
            <a:r>
              <a:rPr dirty="0"/>
              <a:t> </a:t>
            </a:r>
            <a:r>
              <a:rPr dirty="0" err="1"/>
              <a:t>kelimeler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4" y="65769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 </a:t>
            </a:r>
            <a:r>
              <a:rPr lang="tr-TR" sz="3600" b="1" dirty="0"/>
              <a:t>Çocuğunuzun cümle kurma becerilerini geliştirmek için hangi tür etkinliklerin faydalı olacağını düşünüyorsunuz? (</a:t>
            </a:r>
            <a:r>
              <a:rPr lang="tr-TR" sz="3600" b="1" dirty="0" err="1"/>
              <a:t>Örn</a:t>
            </a:r>
            <a:r>
              <a:rPr lang="tr-TR" sz="3600" b="1" dirty="0"/>
              <a:t>: Resimleri kullanarak cümle kurma, boşluk doldurma, olayları sıralama vb.) Lütfen belirtiniz: </a:t>
            </a:r>
            <a:endParaRPr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75" y="2332037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Resimle</a:t>
            </a:r>
            <a:r>
              <a:rPr dirty="0"/>
              <a:t> </a:t>
            </a:r>
            <a:r>
              <a:rPr dirty="0" err="1"/>
              <a:t>cümle</a:t>
            </a:r>
            <a:r>
              <a:rPr dirty="0"/>
              <a:t> </a:t>
            </a:r>
            <a:r>
              <a:rPr dirty="0" err="1"/>
              <a:t>kurma</a:t>
            </a:r>
            <a:r>
              <a:rPr dirty="0"/>
              <a:t> </a:t>
            </a:r>
            <a:r>
              <a:rPr dirty="0" err="1"/>
              <a:t>egzersizleri</a:t>
            </a:r>
            <a:endParaRPr dirty="0"/>
          </a:p>
          <a:p>
            <a:r>
              <a:rPr dirty="0"/>
              <a:t>- </a:t>
            </a:r>
            <a:r>
              <a:rPr dirty="0" err="1"/>
              <a:t>Boşluk</a:t>
            </a:r>
            <a:r>
              <a:rPr dirty="0"/>
              <a:t> </a:t>
            </a:r>
            <a:r>
              <a:rPr dirty="0" err="1"/>
              <a:t>doldurma</a:t>
            </a:r>
            <a:r>
              <a:rPr dirty="0"/>
              <a:t> </a:t>
            </a:r>
            <a:r>
              <a:rPr dirty="0" err="1"/>
              <a:t>kartları</a:t>
            </a:r>
            <a:endParaRPr dirty="0"/>
          </a:p>
          <a:p>
            <a:r>
              <a:rPr dirty="0"/>
              <a:t>- Olay </a:t>
            </a:r>
            <a:r>
              <a:rPr dirty="0" err="1"/>
              <a:t>sıralama</a:t>
            </a:r>
            <a:r>
              <a:rPr dirty="0"/>
              <a:t> </a:t>
            </a:r>
            <a:r>
              <a:rPr dirty="0" err="1"/>
              <a:t>aktiviteleri</a:t>
            </a:r>
            <a:endParaRPr dirty="0"/>
          </a:p>
          <a:p>
            <a:r>
              <a:rPr dirty="0"/>
              <a:t>- </a:t>
            </a:r>
            <a:r>
              <a:rPr dirty="0" err="1"/>
              <a:t>Eşleştirme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sınıflandırma</a:t>
            </a:r>
            <a:r>
              <a:rPr dirty="0"/>
              <a:t> </a:t>
            </a:r>
            <a:r>
              <a:rPr dirty="0" err="1"/>
              <a:t>oyunları</a:t>
            </a:r>
            <a:endParaRPr dirty="0"/>
          </a:p>
          <a:p>
            <a:r>
              <a:rPr dirty="0"/>
              <a:t>- Rol </a:t>
            </a:r>
            <a:r>
              <a:rPr dirty="0" err="1"/>
              <a:t>yapma</a:t>
            </a:r>
            <a:r>
              <a:rPr dirty="0"/>
              <a:t> </a:t>
            </a:r>
            <a:r>
              <a:rPr dirty="0" err="1"/>
              <a:t>aktiviteleri</a:t>
            </a:r>
            <a:endParaRPr dirty="0"/>
          </a:p>
          <a:p>
            <a:r>
              <a:rPr dirty="0"/>
              <a:t>- </a:t>
            </a:r>
            <a:r>
              <a:rPr dirty="0" err="1"/>
              <a:t>Hikâye</a:t>
            </a:r>
            <a:r>
              <a:rPr dirty="0"/>
              <a:t> </a:t>
            </a:r>
            <a:r>
              <a:rPr dirty="0" err="1"/>
              <a:t>tamamlama</a:t>
            </a:r>
            <a:r>
              <a:rPr dirty="0"/>
              <a:t> </a:t>
            </a:r>
            <a:r>
              <a:rPr dirty="0" err="1"/>
              <a:t>alıştırmaları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Günlük</a:t>
            </a:r>
            <a:r>
              <a:rPr dirty="0"/>
              <a:t> </a:t>
            </a:r>
            <a:r>
              <a:rPr dirty="0" err="1"/>
              <a:t>rutinleri</a:t>
            </a:r>
            <a:r>
              <a:rPr dirty="0"/>
              <a:t> </a:t>
            </a:r>
            <a:r>
              <a:rPr dirty="0" err="1"/>
              <a:t>cümlelerle</a:t>
            </a:r>
            <a:r>
              <a:rPr dirty="0"/>
              <a:t> </a:t>
            </a:r>
            <a:r>
              <a:rPr dirty="0" err="1"/>
              <a:t>anlatma</a:t>
            </a:r>
            <a:endParaRPr dirty="0"/>
          </a:p>
          <a:p>
            <a:r>
              <a:rPr dirty="0"/>
              <a:t>- </a:t>
            </a:r>
            <a:r>
              <a:rPr dirty="0" err="1"/>
              <a:t>Görsel</a:t>
            </a:r>
            <a:r>
              <a:rPr dirty="0"/>
              <a:t> storyboard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anlatım</a:t>
            </a:r>
            <a:endParaRPr dirty="0"/>
          </a:p>
          <a:p>
            <a:r>
              <a:rPr dirty="0"/>
              <a:t>- </a:t>
            </a:r>
            <a:r>
              <a:rPr dirty="0" err="1"/>
              <a:t>Sesli-tekrarlı</a:t>
            </a:r>
            <a:r>
              <a:rPr dirty="0"/>
              <a:t> </a:t>
            </a:r>
            <a:r>
              <a:rPr dirty="0" err="1"/>
              <a:t>cümle</a:t>
            </a:r>
            <a:r>
              <a:rPr dirty="0"/>
              <a:t> </a:t>
            </a:r>
            <a:r>
              <a:rPr dirty="0" err="1"/>
              <a:t>çalışmaları</a:t>
            </a:r>
            <a:endParaRPr dirty="0"/>
          </a:p>
          <a:p>
            <a:r>
              <a:rPr dirty="0"/>
              <a:t>- Oyun </a:t>
            </a:r>
            <a:r>
              <a:rPr dirty="0" err="1"/>
              <a:t>tabanlı</a:t>
            </a:r>
            <a:r>
              <a:rPr dirty="0"/>
              <a:t> </a:t>
            </a:r>
            <a:r>
              <a:rPr dirty="0" err="1"/>
              <a:t>cümle</a:t>
            </a:r>
            <a:r>
              <a:rPr dirty="0"/>
              <a:t> </a:t>
            </a:r>
            <a:r>
              <a:rPr dirty="0" err="1"/>
              <a:t>kurma</a:t>
            </a:r>
            <a:r>
              <a:rPr dirty="0"/>
              <a:t> </a:t>
            </a:r>
            <a:r>
              <a:rPr dirty="0" err="1"/>
              <a:t>görevleri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5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200" b="1" dirty="0"/>
              <a:t>Çocuğunuzun sosyal iletişim becerilerini desteklemek için hangi konulara odaklanılmalı? (</a:t>
            </a:r>
            <a:r>
              <a:rPr lang="tr-TR" sz="3200" b="1" dirty="0" err="1"/>
              <a:t>Örn</a:t>
            </a:r>
            <a:r>
              <a:rPr lang="tr-TR" sz="3200" b="1" dirty="0"/>
              <a:t>: Selamlaşma, izin isteme, duyguları ifade etme, sohbet başlatma/sürdürme vb.)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849" y="2063577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Selamlaşma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tanışma</a:t>
            </a:r>
            <a:r>
              <a:rPr dirty="0"/>
              <a:t> </a:t>
            </a:r>
            <a:r>
              <a:rPr dirty="0" err="1"/>
              <a:t>pratikleri</a:t>
            </a:r>
            <a:endParaRPr dirty="0"/>
          </a:p>
          <a:p>
            <a:r>
              <a:rPr dirty="0"/>
              <a:t>- </a:t>
            </a:r>
            <a:r>
              <a:rPr dirty="0" err="1"/>
              <a:t>İzin</a:t>
            </a:r>
            <a:r>
              <a:rPr dirty="0"/>
              <a:t> </a:t>
            </a:r>
            <a:r>
              <a:rPr dirty="0" err="1"/>
              <a:t>isteme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kibar</a:t>
            </a:r>
            <a:r>
              <a:rPr dirty="0"/>
              <a:t> </a:t>
            </a:r>
            <a:r>
              <a:rPr dirty="0" err="1"/>
              <a:t>ifadeler</a:t>
            </a:r>
            <a:endParaRPr dirty="0"/>
          </a:p>
          <a:p>
            <a:r>
              <a:rPr dirty="0"/>
              <a:t>- </a:t>
            </a:r>
            <a:r>
              <a:rPr dirty="0" err="1"/>
              <a:t>Duyguları</a:t>
            </a:r>
            <a:r>
              <a:rPr dirty="0"/>
              <a:t> </a:t>
            </a:r>
            <a:r>
              <a:rPr dirty="0" err="1"/>
              <a:t>sözcüklerle</a:t>
            </a:r>
            <a:r>
              <a:rPr dirty="0"/>
              <a:t> </a:t>
            </a:r>
            <a:r>
              <a:rPr dirty="0" err="1"/>
              <a:t>ifade</a:t>
            </a:r>
            <a:r>
              <a:rPr dirty="0"/>
              <a:t> </a:t>
            </a:r>
            <a:r>
              <a:rPr dirty="0" err="1"/>
              <a:t>etme</a:t>
            </a:r>
            <a:endParaRPr dirty="0"/>
          </a:p>
          <a:p>
            <a:r>
              <a:rPr dirty="0"/>
              <a:t>- Sohbet </a:t>
            </a:r>
            <a:r>
              <a:rPr dirty="0" err="1"/>
              <a:t>başlatma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sürdürme</a:t>
            </a:r>
            <a:r>
              <a:rPr dirty="0"/>
              <a:t> </a:t>
            </a:r>
            <a:r>
              <a:rPr dirty="0" err="1"/>
              <a:t>becerileri</a:t>
            </a:r>
            <a:endParaRPr dirty="0"/>
          </a:p>
          <a:p>
            <a:r>
              <a:rPr dirty="0"/>
              <a:t>- </a:t>
            </a:r>
            <a:r>
              <a:rPr dirty="0" err="1"/>
              <a:t>Göz</a:t>
            </a:r>
            <a:r>
              <a:rPr dirty="0"/>
              <a:t> </a:t>
            </a:r>
            <a:r>
              <a:rPr dirty="0" err="1"/>
              <a:t>teması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sıra</a:t>
            </a:r>
            <a:r>
              <a:rPr dirty="0"/>
              <a:t> </a:t>
            </a:r>
            <a:r>
              <a:rPr dirty="0" err="1"/>
              <a:t>bekleme</a:t>
            </a:r>
            <a:r>
              <a:rPr dirty="0"/>
              <a:t> </a:t>
            </a:r>
            <a:r>
              <a:rPr dirty="0" err="1"/>
              <a:t>uygulamaları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öykülerle</a:t>
            </a:r>
            <a:r>
              <a:rPr dirty="0"/>
              <a:t> </a:t>
            </a:r>
            <a:r>
              <a:rPr dirty="0" err="1"/>
              <a:t>empati</a:t>
            </a:r>
            <a:r>
              <a:rPr dirty="0"/>
              <a:t> </a:t>
            </a:r>
            <a:r>
              <a:rPr dirty="0" err="1"/>
              <a:t>eğitimi</a:t>
            </a:r>
            <a:endParaRPr dirty="0"/>
          </a:p>
          <a:p>
            <a:r>
              <a:rPr dirty="0"/>
              <a:t>- </a:t>
            </a:r>
            <a:r>
              <a:rPr dirty="0" err="1"/>
              <a:t>Ortak</a:t>
            </a:r>
            <a:r>
              <a:rPr dirty="0"/>
              <a:t> </a:t>
            </a:r>
            <a:r>
              <a:rPr dirty="0" err="1"/>
              <a:t>oyun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paylaşma</a:t>
            </a:r>
            <a:r>
              <a:rPr dirty="0"/>
              <a:t> </a:t>
            </a:r>
            <a:r>
              <a:rPr dirty="0" err="1"/>
              <a:t>aktiviteleri</a:t>
            </a:r>
            <a:endParaRPr dirty="0"/>
          </a:p>
          <a:p>
            <a:r>
              <a:rPr dirty="0"/>
              <a:t>- </a:t>
            </a:r>
            <a:r>
              <a:rPr dirty="0" err="1"/>
              <a:t>Küçük</a:t>
            </a:r>
            <a:r>
              <a:rPr dirty="0"/>
              <a:t> </a:t>
            </a:r>
            <a:r>
              <a:rPr dirty="0" err="1"/>
              <a:t>grup</a:t>
            </a:r>
            <a:r>
              <a:rPr dirty="0"/>
              <a:t> </a:t>
            </a:r>
            <a:r>
              <a:rPr dirty="0" err="1"/>
              <a:t>sohbet</a:t>
            </a:r>
            <a:r>
              <a:rPr dirty="0"/>
              <a:t> </a:t>
            </a:r>
            <a:r>
              <a:rPr dirty="0" err="1"/>
              <a:t>simülasyonları</a:t>
            </a:r>
            <a:endParaRPr dirty="0"/>
          </a:p>
          <a:p>
            <a:r>
              <a:rPr dirty="0"/>
              <a:t>-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ipuçlarını</a:t>
            </a:r>
            <a:r>
              <a:rPr dirty="0"/>
              <a:t> </a:t>
            </a:r>
            <a:r>
              <a:rPr dirty="0" err="1"/>
              <a:t>tanıma</a:t>
            </a:r>
            <a:r>
              <a:rPr dirty="0"/>
              <a:t> </a:t>
            </a:r>
            <a:r>
              <a:rPr dirty="0" err="1"/>
              <a:t>çalışmaları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Telefonla</a:t>
            </a:r>
            <a:r>
              <a:rPr dirty="0"/>
              <a:t> </a:t>
            </a:r>
            <a:r>
              <a:rPr dirty="0" err="1"/>
              <a:t>konuşma</a:t>
            </a:r>
            <a:r>
              <a:rPr dirty="0"/>
              <a:t> </a:t>
            </a:r>
            <a:r>
              <a:rPr dirty="0" err="1"/>
              <a:t>pratikleri</a:t>
            </a:r>
            <a:r>
              <a:rPr dirty="0"/>
              <a:t> (</a:t>
            </a:r>
            <a:r>
              <a:rPr dirty="0" err="1"/>
              <a:t>kısa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411" y="7071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200" b="1" dirty="0"/>
              <a:t>Çocuğunuzun iletişim becerilerini evde desteklemek için ne tür bilgilere ve kaynaklara ihtiyaç duyuyorsunuz? (</a:t>
            </a:r>
            <a:r>
              <a:rPr lang="tr-TR" sz="3200" b="1" dirty="0" err="1"/>
              <a:t>Örn</a:t>
            </a:r>
            <a:r>
              <a:rPr lang="tr-TR" sz="3200" b="1" dirty="0"/>
              <a:t>: Uygulama önerileri, etkinlik fikirleri, iletişim stratejileri vb.)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925" y="2338215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Evde</a:t>
            </a:r>
            <a:r>
              <a:rPr dirty="0"/>
              <a:t> 10 </a:t>
            </a:r>
            <a:r>
              <a:rPr dirty="0" err="1"/>
              <a:t>dakikalık</a:t>
            </a:r>
            <a:r>
              <a:rPr dirty="0"/>
              <a:t> </a:t>
            </a: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örnekleri</a:t>
            </a:r>
            <a:endParaRPr dirty="0"/>
          </a:p>
          <a:p>
            <a:r>
              <a:rPr dirty="0"/>
              <a:t>- </a:t>
            </a:r>
            <a:r>
              <a:rPr dirty="0" err="1"/>
              <a:t>Günlük</a:t>
            </a:r>
            <a:r>
              <a:rPr dirty="0"/>
              <a:t> rutin </a:t>
            </a:r>
            <a:r>
              <a:rPr dirty="0" err="1"/>
              <a:t>kartları</a:t>
            </a:r>
            <a:endParaRPr dirty="0"/>
          </a:p>
          <a:p>
            <a:r>
              <a:rPr dirty="0"/>
              <a:t>- </a:t>
            </a:r>
            <a:r>
              <a:rPr dirty="0" err="1"/>
              <a:t>Görsel</a:t>
            </a:r>
            <a:r>
              <a:rPr dirty="0"/>
              <a:t> zaman </a:t>
            </a:r>
            <a:r>
              <a:rPr dirty="0" err="1"/>
              <a:t>çizelgeleri</a:t>
            </a:r>
            <a:endParaRPr dirty="0"/>
          </a:p>
          <a:p>
            <a:r>
              <a:rPr dirty="0"/>
              <a:t>- </a:t>
            </a:r>
            <a:r>
              <a:rPr dirty="0" err="1"/>
              <a:t>Videolu</a:t>
            </a:r>
            <a:r>
              <a:rPr dirty="0"/>
              <a:t> model </a:t>
            </a:r>
            <a:r>
              <a:rPr dirty="0" err="1"/>
              <a:t>gösterimleri</a:t>
            </a:r>
            <a:endParaRPr dirty="0"/>
          </a:p>
          <a:p>
            <a:r>
              <a:rPr dirty="0"/>
              <a:t>- Basit </a:t>
            </a:r>
            <a:r>
              <a:rPr dirty="0" err="1"/>
              <a:t>dil</a:t>
            </a:r>
            <a:r>
              <a:rPr dirty="0"/>
              <a:t> </a:t>
            </a:r>
            <a:r>
              <a:rPr dirty="0" err="1"/>
              <a:t>kullanma</a:t>
            </a:r>
            <a:r>
              <a:rPr dirty="0"/>
              <a:t> </a:t>
            </a:r>
            <a:r>
              <a:rPr dirty="0" err="1"/>
              <a:t>kılavuzu</a:t>
            </a:r>
            <a:endParaRPr dirty="0"/>
          </a:p>
          <a:p>
            <a:r>
              <a:rPr dirty="0"/>
              <a:t>- </a:t>
            </a:r>
            <a:r>
              <a:rPr dirty="0" err="1"/>
              <a:t>Oyunlaştırma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ödül</a:t>
            </a:r>
            <a:r>
              <a:rPr dirty="0"/>
              <a:t> </a:t>
            </a:r>
            <a:r>
              <a:rPr dirty="0" err="1"/>
              <a:t>sistemleri</a:t>
            </a:r>
            <a:endParaRPr dirty="0"/>
          </a:p>
          <a:p>
            <a:r>
              <a:rPr dirty="0"/>
              <a:t>- Aile </a:t>
            </a:r>
            <a:r>
              <a:rPr dirty="0" err="1"/>
              <a:t>içi</a:t>
            </a:r>
            <a:r>
              <a:rPr dirty="0"/>
              <a:t> </a:t>
            </a:r>
            <a:r>
              <a:rPr dirty="0" err="1"/>
              <a:t>rol</a:t>
            </a:r>
            <a:r>
              <a:rPr dirty="0"/>
              <a:t> </a:t>
            </a:r>
            <a:r>
              <a:rPr dirty="0" err="1"/>
              <a:t>oynama</a:t>
            </a:r>
            <a:r>
              <a:rPr dirty="0"/>
              <a:t> </a:t>
            </a:r>
            <a:r>
              <a:rPr dirty="0" err="1"/>
              <a:t>yönergeleri</a:t>
            </a:r>
            <a:endParaRPr dirty="0"/>
          </a:p>
          <a:p>
            <a:r>
              <a:rPr dirty="0"/>
              <a:t>- </a:t>
            </a:r>
            <a:r>
              <a:rPr dirty="0" err="1"/>
              <a:t>Ebeveyn</a:t>
            </a:r>
            <a:r>
              <a:rPr dirty="0"/>
              <a:t> </a:t>
            </a:r>
            <a:r>
              <a:rPr dirty="0" err="1"/>
              <a:t>eğitim</a:t>
            </a:r>
            <a:r>
              <a:rPr dirty="0"/>
              <a:t> </a:t>
            </a:r>
            <a:r>
              <a:rPr dirty="0" err="1"/>
              <a:t>videoları</a:t>
            </a:r>
            <a:endParaRPr dirty="0"/>
          </a:p>
          <a:p>
            <a:r>
              <a:rPr dirty="0"/>
              <a:t>- </a:t>
            </a: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şablonları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günlük</a:t>
            </a:r>
            <a:r>
              <a:rPr dirty="0"/>
              <a:t> </a:t>
            </a:r>
            <a:r>
              <a:rPr dirty="0" err="1"/>
              <a:t>takip</a:t>
            </a:r>
            <a:r>
              <a:rPr dirty="0"/>
              <a:t> </a:t>
            </a:r>
            <a:r>
              <a:rPr dirty="0" err="1"/>
              <a:t>formu</a:t>
            </a:r>
            <a:endParaRPr dirty="0"/>
          </a:p>
          <a:p>
            <a:r>
              <a:rPr dirty="0"/>
              <a:t>- </a:t>
            </a:r>
            <a:r>
              <a:rPr dirty="0" err="1"/>
              <a:t>Uzmanlara</a:t>
            </a:r>
            <a:r>
              <a:rPr dirty="0"/>
              <a:t> </a:t>
            </a:r>
            <a:r>
              <a:rPr dirty="0" err="1"/>
              <a:t>yönlendirme</a:t>
            </a:r>
            <a:r>
              <a:rPr dirty="0"/>
              <a:t> </a:t>
            </a:r>
            <a:r>
              <a:rPr dirty="0" err="1"/>
              <a:t>rehberi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89" y="7565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200" b="1" dirty="0"/>
              <a:t> Geliştirilecek olan yazılımın ve web sitesinin içeriğinde özellikle yer almasını istediğiniz başka konular veya özellikler var mı?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989" y="2075934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Seviye</a:t>
            </a:r>
            <a:r>
              <a:rPr dirty="0"/>
              <a:t> </a:t>
            </a:r>
            <a:r>
              <a:rPr dirty="0" err="1"/>
              <a:t>bazlı</a:t>
            </a:r>
            <a:r>
              <a:rPr dirty="0"/>
              <a:t> </a:t>
            </a:r>
            <a:r>
              <a:rPr dirty="0" err="1"/>
              <a:t>içerik</a:t>
            </a:r>
            <a:r>
              <a:rPr dirty="0"/>
              <a:t> (</a:t>
            </a:r>
            <a:r>
              <a:rPr dirty="0" err="1"/>
              <a:t>başlangıç</a:t>
            </a:r>
            <a:r>
              <a:rPr dirty="0"/>
              <a:t>/</a:t>
            </a:r>
            <a:r>
              <a:rPr dirty="0" err="1"/>
              <a:t>orta</a:t>
            </a:r>
            <a:r>
              <a:rPr dirty="0"/>
              <a:t>/</a:t>
            </a:r>
            <a:r>
              <a:rPr dirty="0" err="1"/>
              <a:t>ileri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Kişiselleştirilebilir</a:t>
            </a:r>
            <a:r>
              <a:rPr dirty="0"/>
              <a:t> </a:t>
            </a:r>
            <a:r>
              <a:rPr dirty="0" err="1"/>
              <a:t>avatarlar</a:t>
            </a:r>
            <a:endParaRPr dirty="0"/>
          </a:p>
          <a:p>
            <a:r>
              <a:rPr dirty="0"/>
              <a:t>- </a:t>
            </a:r>
            <a:r>
              <a:rPr dirty="0" err="1"/>
              <a:t>Ebeveyn</a:t>
            </a:r>
            <a:r>
              <a:rPr dirty="0"/>
              <a:t> </a:t>
            </a:r>
            <a:r>
              <a:rPr dirty="0" err="1"/>
              <a:t>raporlama</a:t>
            </a:r>
            <a:r>
              <a:rPr dirty="0"/>
              <a:t> </a:t>
            </a:r>
            <a:r>
              <a:rPr dirty="0" err="1"/>
              <a:t>paneli</a:t>
            </a:r>
            <a:endParaRPr dirty="0"/>
          </a:p>
          <a:p>
            <a:r>
              <a:rPr dirty="0"/>
              <a:t>- Offline </a:t>
            </a:r>
            <a:r>
              <a:rPr dirty="0" err="1"/>
              <a:t>çalışma</a:t>
            </a:r>
            <a:r>
              <a:rPr dirty="0"/>
              <a:t> </a:t>
            </a:r>
            <a:r>
              <a:rPr dirty="0" err="1"/>
              <a:t>modu</a:t>
            </a:r>
            <a:endParaRPr dirty="0"/>
          </a:p>
          <a:p>
            <a:r>
              <a:rPr dirty="0"/>
              <a:t>- </a:t>
            </a:r>
            <a:r>
              <a:rPr dirty="0" err="1"/>
              <a:t>Günlük</a:t>
            </a:r>
            <a:r>
              <a:rPr dirty="0"/>
              <a:t> rutin </a:t>
            </a:r>
            <a:r>
              <a:rPr dirty="0" err="1"/>
              <a:t>şablonları</a:t>
            </a:r>
            <a:endParaRPr dirty="0"/>
          </a:p>
          <a:p>
            <a:r>
              <a:rPr dirty="0"/>
              <a:t>- </a:t>
            </a:r>
            <a:r>
              <a:rPr dirty="0" err="1"/>
              <a:t>Sesli-şarkılı</a:t>
            </a:r>
            <a:r>
              <a:rPr dirty="0"/>
              <a:t> </a:t>
            </a:r>
            <a:r>
              <a:rPr dirty="0" err="1"/>
              <a:t>öğrenme</a:t>
            </a:r>
            <a:r>
              <a:rPr dirty="0"/>
              <a:t> </a:t>
            </a:r>
            <a:r>
              <a:rPr dirty="0" err="1"/>
              <a:t>modülü</a:t>
            </a:r>
            <a:endParaRPr dirty="0"/>
          </a:p>
          <a:p>
            <a:r>
              <a:rPr dirty="0"/>
              <a:t>-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hikâye</a:t>
            </a:r>
            <a:r>
              <a:rPr dirty="0"/>
              <a:t> </a:t>
            </a:r>
            <a:r>
              <a:rPr dirty="0" err="1"/>
              <a:t>bankası</a:t>
            </a:r>
            <a:endParaRPr dirty="0"/>
          </a:p>
          <a:p>
            <a:r>
              <a:rPr dirty="0"/>
              <a:t>- </a:t>
            </a:r>
            <a:r>
              <a:rPr dirty="0" err="1"/>
              <a:t>Çoklu</a:t>
            </a:r>
            <a:r>
              <a:rPr dirty="0"/>
              <a:t> </a:t>
            </a:r>
            <a:r>
              <a:rPr dirty="0" err="1"/>
              <a:t>dil</a:t>
            </a:r>
            <a:r>
              <a:rPr dirty="0"/>
              <a:t> </a:t>
            </a:r>
            <a:r>
              <a:rPr dirty="0" err="1"/>
              <a:t>desteği</a:t>
            </a:r>
            <a:endParaRPr dirty="0"/>
          </a:p>
          <a:p>
            <a:r>
              <a:rPr dirty="0"/>
              <a:t>- </a:t>
            </a:r>
            <a:r>
              <a:rPr dirty="0" err="1"/>
              <a:t>Erişilebilir</a:t>
            </a:r>
            <a:r>
              <a:rPr dirty="0"/>
              <a:t> </a:t>
            </a:r>
            <a:r>
              <a:rPr dirty="0" err="1"/>
              <a:t>arayüz</a:t>
            </a:r>
            <a:r>
              <a:rPr dirty="0"/>
              <a:t> (</a:t>
            </a:r>
            <a:r>
              <a:rPr dirty="0" err="1"/>
              <a:t>büyük</a:t>
            </a:r>
            <a:r>
              <a:rPr dirty="0"/>
              <a:t> </a:t>
            </a:r>
            <a:r>
              <a:rPr dirty="0" err="1"/>
              <a:t>ikonlar</a:t>
            </a:r>
            <a:r>
              <a:rPr dirty="0"/>
              <a:t>)</a:t>
            </a:r>
          </a:p>
          <a:p>
            <a:r>
              <a:rPr dirty="0"/>
              <a:t>- </a:t>
            </a:r>
            <a:r>
              <a:rPr dirty="0" err="1"/>
              <a:t>Gelişim</a:t>
            </a:r>
            <a:r>
              <a:rPr dirty="0"/>
              <a:t> </a:t>
            </a:r>
            <a:r>
              <a:rPr dirty="0" err="1"/>
              <a:t>takibi</a:t>
            </a:r>
            <a:r>
              <a:rPr dirty="0"/>
              <a:t> </a:t>
            </a:r>
            <a:r>
              <a:rPr dirty="0" err="1"/>
              <a:t>grafikleri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/>
              <a:t>Bu proje kapsamında sizin için en önemli beklentiniz nedir?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Uygulanabilir</a:t>
            </a:r>
            <a:r>
              <a:rPr dirty="0"/>
              <a:t>, </a:t>
            </a:r>
            <a:r>
              <a:rPr dirty="0" err="1"/>
              <a:t>kısa</a:t>
            </a:r>
            <a:r>
              <a:rPr dirty="0"/>
              <a:t> </a:t>
            </a:r>
            <a:r>
              <a:rPr dirty="0" err="1"/>
              <a:t>aktiviteler</a:t>
            </a:r>
            <a:endParaRPr dirty="0"/>
          </a:p>
          <a:p>
            <a:r>
              <a:rPr dirty="0"/>
              <a:t>- </a:t>
            </a:r>
            <a:r>
              <a:rPr dirty="0" err="1"/>
              <a:t>Somut</a:t>
            </a:r>
            <a:r>
              <a:rPr dirty="0"/>
              <a:t> </a:t>
            </a:r>
            <a:r>
              <a:rPr dirty="0" err="1"/>
              <a:t>ilerleme</a:t>
            </a:r>
            <a:r>
              <a:rPr dirty="0"/>
              <a:t> </a:t>
            </a:r>
            <a:r>
              <a:rPr dirty="0" err="1"/>
              <a:t>göstergesi</a:t>
            </a:r>
            <a:endParaRPr dirty="0"/>
          </a:p>
          <a:p>
            <a:r>
              <a:rPr dirty="0"/>
              <a:t>- </a:t>
            </a:r>
            <a:r>
              <a:rPr dirty="0" err="1"/>
              <a:t>Erişilebilir</a:t>
            </a:r>
            <a:r>
              <a:rPr dirty="0"/>
              <a:t> </a:t>
            </a:r>
            <a:r>
              <a:rPr dirty="0" err="1"/>
              <a:t>eğitim</a:t>
            </a:r>
            <a:r>
              <a:rPr dirty="0"/>
              <a:t> </a:t>
            </a:r>
            <a:r>
              <a:rPr dirty="0" err="1"/>
              <a:t>materyalleri</a:t>
            </a:r>
            <a:endParaRPr dirty="0"/>
          </a:p>
          <a:p>
            <a:r>
              <a:rPr dirty="0"/>
              <a:t>- </a:t>
            </a:r>
            <a:r>
              <a:rPr dirty="0" err="1"/>
              <a:t>Uzman</a:t>
            </a:r>
            <a:r>
              <a:rPr dirty="0"/>
              <a:t> </a:t>
            </a:r>
            <a:r>
              <a:rPr dirty="0" err="1"/>
              <a:t>desteği</a:t>
            </a:r>
            <a:endParaRPr dirty="0"/>
          </a:p>
          <a:p>
            <a:r>
              <a:rPr dirty="0"/>
              <a:t>- </a:t>
            </a:r>
            <a:r>
              <a:rPr dirty="0" err="1"/>
              <a:t>Teknolojik</a:t>
            </a:r>
            <a:r>
              <a:rPr dirty="0"/>
              <a:t> </a:t>
            </a:r>
            <a:r>
              <a:rPr dirty="0" err="1"/>
              <a:t>araçlarla</a:t>
            </a:r>
            <a:r>
              <a:rPr dirty="0"/>
              <a:t> </a:t>
            </a:r>
            <a:r>
              <a:rPr dirty="0" err="1"/>
              <a:t>destek</a:t>
            </a:r>
            <a:endParaRPr dirty="0"/>
          </a:p>
          <a:p>
            <a:r>
              <a:rPr dirty="0"/>
              <a:t>- </a:t>
            </a:r>
            <a:r>
              <a:rPr dirty="0" err="1"/>
              <a:t>Yerel</a:t>
            </a:r>
            <a:r>
              <a:rPr dirty="0"/>
              <a:t> </a:t>
            </a:r>
            <a:r>
              <a:rPr dirty="0" err="1"/>
              <a:t>destek</a:t>
            </a:r>
            <a:r>
              <a:rPr dirty="0"/>
              <a:t> </a:t>
            </a:r>
            <a:r>
              <a:rPr dirty="0" err="1"/>
              <a:t>ağı</a:t>
            </a:r>
            <a:r>
              <a:rPr dirty="0"/>
              <a:t> </a:t>
            </a:r>
            <a:r>
              <a:rPr dirty="0" err="1"/>
              <a:t>kurulması</a:t>
            </a:r>
            <a:endParaRPr dirty="0"/>
          </a:p>
          <a:p>
            <a:r>
              <a:rPr dirty="0"/>
              <a:t>- Pratik </a:t>
            </a:r>
            <a:r>
              <a:rPr dirty="0" err="1"/>
              <a:t>ev</a:t>
            </a:r>
            <a:r>
              <a:rPr dirty="0"/>
              <a:t> </a:t>
            </a:r>
            <a:r>
              <a:rPr dirty="0" err="1"/>
              <a:t>ödevleri</a:t>
            </a:r>
            <a:endParaRPr dirty="0"/>
          </a:p>
          <a:p>
            <a:r>
              <a:rPr dirty="0"/>
              <a:t>- </a:t>
            </a:r>
            <a:r>
              <a:rPr dirty="0" err="1"/>
              <a:t>Ücretsiz</a:t>
            </a:r>
            <a:r>
              <a:rPr dirty="0"/>
              <a:t> </a:t>
            </a:r>
            <a:r>
              <a:rPr dirty="0" err="1"/>
              <a:t>kaynaklar</a:t>
            </a:r>
            <a:endParaRPr dirty="0"/>
          </a:p>
          <a:p>
            <a:r>
              <a:rPr dirty="0"/>
              <a:t>- </a:t>
            </a:r>
            <a:r>
              <a:rPr dirty="0" err="1"/>
              <a:t>Ebeveyn</a:t>
            </a:r>
            <a:r>
              <a:rPr dirty="0"/>
              <a:t> </a:t>
            </a:r>
            <a:r>
              <a:rPr dirty="0" err="1"/>
              <a:t>eğitimi</a:t>
            </a:r>
            <a:endParaRPr dirty="0"/>
          </a:p>
          <a:p>
            <a:r>
              <a:rPr dirty="0"/>
              <a:t>- </a:t>
            </a:r>
            <a:r>
              <a:rPr dirty="0" err="1"/>
              <a:t>Okulla</a:t>
            </a:r>
            <a:r>
              <a:rPr dirty="0"/>
              <a:t> </a:t>
            </a:r>
            <a:r>
              <a:rPr dirty="0" err="1"/>
              <a:t>koordinasyon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200" b="1" dirty="0"/>
              <a:t>Otizmli bireylerin dil edinim sürecini desteklemek için başka hangi teknolojik çözümlerin faydalı olabileceğini düşünüyorsunuz?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9" y="2100648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Tablet </a:t>
            </a:r>
            <a:r>
              <a:rPr dirty="0" err="1"/>
              <a:t>uygulamaları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etkileşim</a:t>
            </a:r>
            <a:endParaRPr dirty="0"/>
          </a:p>
          <a:p>
            <a:r>
              <a:rPr dirty="0"/>
              <a:t>- </a:t>
            </a:r>
            <a:r>
              <a:rPr dirty="0" err="1"/>
              <a:t>Konuşma</a:t>
            </a:r>
            <a:r>
              <a:rPr dirty="0"/>
              <a:t> </a:t>
            </a:r>
            <a:r>
              <a:rPr dirty="0" err="1"/>
              <a:t>tanıma</a:t>
            </a:r>
            <a:r>
              <a:rPr dirty="0"/>
              <a:t> </a:t>
            </a:r>
            <a:r>
              <a:rPr dirty="0" err="1"/>
              <a:t>destekli</a:t>
            </a:r>
            <a:r>
              <a:rPr dirty="0"/>
              <a:t> </a:t>
            </a:r>
            <a:r>
              <a:rPr dirty="0" err="1"/>
              <a:t>uygulamalar</a:t>
            </a:r>
            <a:endParaRPr dirty="0"/>
          </a:p>
          <a:p>
            <a:r>
              <a:rPr dirty="0"/>
              <a:t>- </a:t>
            </a:r>
            <a:r>
              <a:rPr dirty="0" err="1"/>
              <a:t>Artırılmış</a:t>
            </a:r>
            <a:r>
              <a:rPr dirty="0"/>
              <a:t> </a:t>
            </a:r>
            <a:r>
              <a:rPr dirty="0" err="1"/>
              <a:t>gerçeklik</a:t>
            </a:r>
            <a:r>
              <a:rPr dirty="0"/>
              <a:t> (AR) </a:t>
            </a:r>
            <a:r>
              <a:rPr dirty="0" err="1"/>
              <a:t>oyunları</a:t>
            </a:r>
            <a:endParaRPr dirty="0"/>
          </a:p>
          <a:p>
            <a:r>
              <a:rPr dirty="0"/>
              <a:t>- </a:t>
            </a:r>
            <a:r>
              <a:rPr dirty="0" err="1"/>
              <a:t>Oyunlaştırılmış</a:t>
            </a:r>
            <a:r>
              <a:rPr dirty="0"/>
              <a:t> </a:t>
            </a:r>
            <a:r>
              <a:rPr dirty="0" err="1"/>
              <a:t>dil</a:t>
            </a:r>
            <a:r>
              <a:rPr dirty="0"/>
              <a:t> </a:t>
            </a:r>
            <a:r>
              <a:rPr dirty="0" err="1"/>
              <a:t>uygulamaları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Sosyal</a:t>
            </a:r>
            <a:r>
              <a:rPr dirty="0"/>
              <a:t> robot </a:t>
            </a:r>
            <a:r>
              <a:rPr dirty="0" err="1"/>
              <a:t>destekleri</a:t>
            </a:r>
            <a:endParaRPr dirty="0"/>
          </a:p>
          <a:p>
            <a:r>
              <a:rPr dirty="0"/>
              <a:t>- Online </a:t>
            </a:r>
            <a:r>
              <a:rPr dirty="0" err="1"/>
              <a:t>grup</a:t>
            </a:r>
            <a:r>
              <a:rPr dirty="0"/>
              <a:t> </a:t>
            </a:r>
            <a:r>
              <a:rPr dirty="0" err="1"/>
              <a:t>terapi</a:t>
            </a:r>
            <a:r>
              <a:rPr dirty="0"/>
              <a:t> </a:t>
            </a:r>
            <a:r>
              <a:rPr dirty="0" err="1"/>
              <a:t>platformları</a:t>
            </a:r>
            <a:endParaRPr dirty="0"/>
          </a:p>
          <a:p>
            <a:r>
              <a:rPr dirty="0"/>
              <a:t>- </a:t>
            </a:r>
            <a:r>
              <a:rPr dirty="0" err="1"/>
              <a:t>Sesli</a:t>
            </a:r>
            <a:r>
              <a:rPr dirty="0"/>
              <a:t> </a:t>
            </a:r>
            <a:r>
              <a:rPr dirty="0" err="1"/>
              <a:t>günlük</a:t>
            </a:r>
            <a:r>
              <a:rPr dirty="0"/>
              <a:t> </a:t>
            </a:r>
            <a:r>
              <a:rPr dirty="0" err="1"/>
              <a:t>uygulamaları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Ebeveyn-çocuk</a:t>
            </a:r>
            <a:r>
              <a:rPr dirty="0"/>
              <a:t> </a:t>
            </a:r>
            <a:r>
              <a:rPr dirty="0" err="1"/>
              <a:t>etkileşim</a:t>
            </a:r>
            <a:r>
              <a:rPr dirty="0"/>
              <a:t> </a:t>
            </a:r>
            <a:r>
              <a:rPr dirty="0" err="1"/>
              <a:t>uygulamaları</a:t>
            </a:r>
            <a:endParaRPr dirty="0"/>
          </a:p>
          <a:p>
            <a:r>
              <a:rPr dirty="0"/>
              <a:t>- </a:t>
            </a:r>
            <a:r>
              <a:rPr dirty="0" err="1"/>
              <a:t>Uzaktan</a:t>
            </a:r>
            <a:r>
              <a:rPr dirty="0"/>
              <a:t> </a:t>
            </a:r>
            <a:r>
              <a:rPr dirty="0" err="1"/>
              <a:t>uzman</a:t>
            </a:r>
            <a:r>
              <a:rPr dirty="0"/>
              <a:t> </a:t>
            </a:r>
            <a:r>
              <a:rPr dirty="0" err="1"/>
              <a:t>gözlemi</a:t>
            </a:r>
            <a:endParaRPr dirty="0"/>
          </a:p>
          <a:p>
            <a:r>
              <a:rPr dirty="0"/>
              <a:t>- </a:t>
            </a:r>
            <a:r>
              <a:rPr dirty="0" err="1"/>
              <a:t>Gelişim</a:t>
            </a:r>
            <a:r>
              <a:rPr dirty="0"/>
              <a:t> </a:t>
            </a:r>
            <a:r>
              <a:rPr dirty="0" err="1"/>
              <a:t>takibi</a:t>
            </a:r>
            <a:r>
              <a:rPr dirty="0"/>
              <a:t> </a:t>
            </a:r>
            <a:r>
              <a:rPr dirty="0" err="1"/>
              <a:t>araçları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00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200" b="1" dirty="0"/>
              <a:t>Bu anket hakkında eklemek istediğiniz herhangi bir düşünce veya öneriniz var mı? Lütfen belirtiniz: 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2193325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r>
              <a:rPr dirty="0"/>
              <a:t>- </a:t>
            </a:r>
            <a:r>
              <a:rPr dirty="0" err="1"/>
              <a:t>Anket</a:t>
            </a:r>
            <a:r>
              <a:rPr dirty="0"/>
              <a:t> </a:t>
            </a:r>
            <a:r>
              <a:rPr dirty="0" err="1"/>
              <a:t>süreci</a:t>
            </a:r>
            <a:r>
              <a:rPr dirty="0"/>
              <a:t> </a:t>
            </a: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bilgilendiriciydi</a:t>
            </a:r>
            <a:endParaRPr dirty="0"/>
          </a:p>
          <a:p>
            <a:r>
              <a:rPr dirty="0"/>
              <a:t>- Daha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yerel</a:t>
            </a:r>
            <a:r>
              <a:rPr dirty="0"/>
              <a:t> </a:t>
            </a:r>
            <a:r>
              <a:rPr dirty="0" err="1"/>
              <a:t>etkinlik</a:t>
            </a:r>
            <a:r>
              <a:rPr dirty="0"/>
              <a:t> </a:t>
            </a:r>
            <a:r>
              <a:rPr dirty="0" err="1"/>
              <a:t>istiyoruz</a:t>
            </a:r>
            <a:endParaRPr dirty="0"/>
          </a:p>
          <a:p>
            <a:r>
              <a:rPr dirty="0"/>
              <a:t>- </a:t>
            </a:r>
            <a:r>
              <a:rPr dirty="0" err="1"/>
              <a:t>Teknoloji</a:t>
            </a:r>
            <a:r>
              <a:rPr dirty="0"/>
              <a:t> iyi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destek</a:t>
            </a:r>
            <a:r>
              <a:rPr dirty="0"/>
              <a:t> </a:t>
            </a:r>
            <a:r>
              <a:rPr dirty="0" err="1"/>
              <a:t>olabilir</a:t>
            </a:r>
            <a:endParaRPr dirty="0"/>
          </a:p>
          <a:p>
            <a:r>
              <a:rPr dirty="0"/>
              <a:t>- </a:t>
            </a:r>
            <a:r>
              <a:rPr dirty="0" err="1"/>
              <a:t>Ebeveyn</a:t>
            </a:r>
            <a:r>
              <a:rPr dirty="0"/>
              <a:t> </a:t>
            </a:r>
            <a:r>
              <a:rPr dirty="0" err="1"/>
              <a:t>eğitimleri</a:t>
            </a:r>
            <a:r>
              <a:rPr dirty="0"/>
              <a:t> </a:t>
            </a:r>
            <a:r>
              <a:rPr dirty="0" err="1"/>
              <a:t>şart</a:t>
            </a:r>
            <a:endParaRPr dirty="0"/>
          </a:p>
          <a:p>
            <a:r>
              <a:rPr dirty="0"/>
              <a:t>- </a:t>
            </a:r>
            <a:r>
              <a:rPr dirty="0" err="1"/>
              <a:t>Uygulamalar</a:t>
            </a:r>
            <a:r>
              <a:rPr dirty="0"/>
              <a:t> </a:t>
            </a:r>
            <a:r>
              <a:rPr dirty="0" err="1"/>
              <a:t>basit</a:t>
            </a:r>
            <a:r>
              <a:rPr dirty="0"/>
              <a:t> </a:t>
            </a:r>
            <a:r>
              <a:rPr dirty="0" err="1"/>
              <a:t>olsun</a:t>
            </a:r>
            <a:r>
              <a:rPr dirty="0"/>
              <a:t> </a:t>
            </a:r>
            <a:r>
              <a:rPr dirty="0" err="1"/>
              <a:t>lütfen</a:t>
            </a:r>
            <a:endParaRPr dirty="0"/>
          </a:p>
          <a:p>
            <a:r>
              <a:rPr dirty="0"/>
              <a:t>- </a:t>
            </a:r>
            <a:r>
              <a:rPr dirty="0" err="1"/>
              <a:t>Görsel</a:t>
            </a:r>
            <a:r>
              <a:rPr dirty="0"/>
              <a:t> </a:t>
            </a:r>
            <a:r>
              <a:rPr dirty="0" err="1"/>
              <a:t>materyaller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olmalı</a:t>
            </a:r>
            <a:endParaRPr dirty="0"/>
          </a:p>
          <a:p>
            <a:r>
              <a:rPr dirty="0"/>
              <a:t>- Sohbet </a:t>
            </a:r>
            <a:r>
              <a:rPr dirty="0" err="1"/>
              <a:t>desteği</a:t>
            </a:r>
            <a:r>
              <a:rPr dirty="0"/>
              <a:t> </a:t>
            </a:r>
            <a:r>
              <a:rPr dirty="0" err="1"/>
              <a:t>sağlayacak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hat </a:t>
            </a:r>
            <a:r>
              <a:rPr dirty="0" err="1"/>
              <a:t>olmalı</a:t>
            </a:r>
            <a:endParaRPr dirty="0"/>
          </a:p>
          <a:p>
            <a:r>
              <a:rPr dirty="0"/>
              <a:t>- </a:t>
            </a:r>
            <a:r>
              <a:rPr dirty="0" err="1"/>
              <a:t>Ücretsiz</a:t>
            </a:r>
            <a:r>
              <a:rPr dirty="0"/>
              <a:t> </a:t>
            </a:r>
            <a:r>
              <a:rPr dirty="0" err="1"/>
              <a:t>erişim</a:t>
            </a:r>
            <a:r>
              <a:rPr dirty="0"/>
              <a:t> </a:t>
            </a: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önemli</a:t>
            </a:r>
            <a:endParaRPr dirty="0"/>
          </a:p>
          <a:p>
            <a:r>
              <a:rPr dirty="0"/>
              <a:t>- </a:t>
            </a:r>
            <a:r>
              <a:rPr dirty="0" err="1"/>
              <a:t>Araştırma</a:t>
            </a:r>
            <a:r>
              <a:rPr dirty="0"/>
              <a:t> </a:t>
            </a:r>
            <a:r>
              <a:rPr dirty="0" err="1"/>
              <a:t>sonuçları</a:t>
            </a:r>
            <a:r>
              <a:rPr dirty="0"/>
              <a:t> </a:t>
            </a:r>
            <a:r>
              <a:rPr dirty="0" err="1"/>
              <a:t>paylaşılmalı</a:t>
            </a:r>
            <a:endParaRPr dirty="0"/>
          </a:p>
          <a:p>
            <a:r>
              <a:rPr dirty="0"/>
              <a:t>- Daha </a:t>
            </a:r>
            <a:r>
              <a:rPr dirty="0" err="1"/>
              <a:t>sık</a:t>
            </a:r>
            <a:r>
              <a:rPr dirty="0"/>
              <a:t> </a:t>
            </a:r>
            <a:r>
              <a:rPr dirty="0" err="1"/>
              <a:t>geri</a:t>
            </a:r>
            <a:r>
              <a:rPr dirty="0"/>
              <a:t> </a:t>
            </a:r>
            <a:r>
              <a:rPr dirty="0" err="1"/>
              <a:t>bildirim</a:t>
            </a:r>
            <a:r>
              <a:rPr dirty="0"/>
              <a:t> </a:t>
            </a:r>
            <a:r>
              <a:rPr dirty="0" err="1"/>
              <a:t>bekliyoruz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6E9383-5C7A-6D14-3A68-D2280FE37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TEŞEKKÜR</a:t>
            </a:r>
            <a:r>
              <a:rPr lang="tr-TR" b="1" dirty="0"/>
              <a:t> </a:t>
            </a:r>
            <a:r>
              <a:rPr lang="tr-TR" sz="4800" b="1" dirty="0"/>
              <a:t>EDERİZ!</a:t>
            </a:r>
          </a:p>
        </p:txBody>
      </p:sp>
    </p:spTree>
    <p:extLst>
      <p:ext uri="{BB962C8B-B14F-4D97-AF65-F5344CB8AC3E}">
        <p14:creationId xmlns:p14="http://schemas.microsoft.com/office/powerpoint/2010/main" val="331263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1008</Words>
  <Application>Microsoft Office PowerPoint</Application>
  <PresentationFormat>Ekran Gösterisi (4:3)</PresentationFormat>
  <Paragraphs>250</Paragraphs>
  <Slides>21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Otizmli Çocukların Dil Edinim Süreci - Anket Sonuçları</vt:lpstr>
      <vt:lpstr>Yaş Dağılımı</vt:lpstr>
      <vt:lpstr>Tanı Yaşı Dağılımı</vt:lpstr>
      <vt:lpstr>İletişim Düzeyi</vt:lpstr>
      <vt:lpstr>Kullanılan Destek Yöntemleri</vt:lpstr>
      <vt:lpstr>En Çok Zorlanılan Alanlar</vt:lpstr>
      <vt:lpstr>İhtiyaç Duyulan Destek Türleri</vt:lpstr>
      <vt:lpstr>Mobil Uygulamada İstenen Özellikler</vt:lpstr>
      <vt:lpstr>Web Sitesi İçerik Talepleri</vt:lpstr>
      <vt:lpstr>Teknoloji Kullanım Düzeyi</vt:lpstr>
      <vt:lpstr>Görsel Materyallerin Etkisi</vt:lpstr>
      <vt:lpstr>Oyunlaştırmanın Motivasyona Etkisi</vt:lpstr>
      <vt:lpstr>(Çocuğunuzun kelime dağarcığını geliştirmek için hangi konularda desteğe ihtiyacı olduğunu düşünüyorsunuz? (Örn: Günlük nesneler, duygular, eylemler, sosyal ifadeler vb.) Lütfen belirtiniz: )</vt:lpstr>
      <vt:lpstr> Çocuğunuzun cümle kurma becerilerini geliştirmek için hangi tür etkinliklerin faydalı olacağını düşünüyorsunuz? (Örn: Resimleri kullanarak cümle kurma, boşluk doldurma, olayları sıralama vb.) Lütfen belirtiniz: </vt:lpstr>
      <vt:lpstr>Çocuğunuzun sosyal iletişim becerilerini desteklemek için hangi konulara odaklanılmalı? (Örn: Selamlaşma, izin isteme, duyguları ifade etme, sohbet başlatma/sürdürme vb.) Lütfen belirtiniz: </vt:lpstr>
      <vt:lpstr>Çocuğunuzun iletişim becerilerini evde desteklemek için ne tür bilgilere ve kaynaklara ihtiyaç duyuyorsunuz? (Örn: Uygulama önerileri, etkinlik fikirleri, iletişim stratejileri vb.) Lütfen belirtiniz: </vt:lpstr>
      <vt:lpstr> Geliştirilecek olan yazılımın ve web sitesinin içeriğinde özellikle yer almasını istediğiniz başka konular veya özellikler var mı? Lütfen belirtiniz: </vt:lpstr>
      <vt:lpstr>Bu proje kapsamında sizin için en önemli beklentiniz nedir? Lütfen belirtiniz: </vt:lpstr>
      <vt:lpstr>Otizmli bireylerin dil edinim sürecini desteklemek için başka hangi teknolojik çözümlerin faydalı olabileceğini düşünüyorsunuz? Lütfen belirtiniz: </vt:lpstr>
      <vt:lpstr>Bu anket hakkında eklemek istediğiniz herhangi bir düşünce veya öneriniz var mı? Lütfen belirtiniz: </vt:lpstr>
      <vt:lpstr>TEŞEKKÜR EDERİZ!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Kadir</dc:creator>
  <cp:keywords/>
  <dc:description>generated using python-pptx</dc:description>
  <cp:lastModifiedBy>kadir ulusoy</cp:lastModifiedBy>
  <cp:revision>4</cp:revision>
  <dcterms:created xsi:type="dcterms:W3CDTF">2013-01-27T09:14:16Z</dcterms:created>
  <dcterms:modified xsi:type="dcterms:W3CDTF">2025-11-28T05:31:06Z</dcterms:modified>
  <cp:category/>
</cp:coreProperties>
</file>